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  <p:sldMasterId id="2147483665" r:id="rId2"/>
  </p:sldMasterIdLst>
  <p:notesMasterIdLst>
    <p:notesMasterId r:id="rId18"/>
  </p:notesMasterIdLst>
  <p:handoutMasterIdLst>
    <p:handoutMasterId r:id="rId19"/>
  </p:handoutMasterIdLst>
  <p:sldIdLst>
    <p:sldId id="256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0" r:id="rId16"/>
    <p:sldId id="272" r:id="rId17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uprum" panose="020B0604020202020204" charset="0"/>
      <p:regular r:id="rId24"/>
      <p:bold r:id="rId25"/>
      <p:italic r:id="rId26"/>
      <p:boldItalic r:id="rId27"/>
    </p:embeddedFont>
    <p:embeddedFont>
      <p:font typeface="Lato" panose="020F0502020204030203" pitchFamily="34" charset="0"/>
      <p:regular r:id="rId28"/>
      <p:bold r:id="rId29"/>
      <p:italic r:id="rId30"/>
      <p:boldItalic r:id="rId31"/>
    </p:embeddedFont>
    <p:embeddedFont>
      <p:font typeface="Source Sans Pro" panose="020B0503030403020204" pitchFamily="3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00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70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9" Type="http://schemas.openxmlformats.org/officeDocument/2006/relationships/tableStyles" Target="tableStyles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0CF7D7DD-8898-4B70-9FB3-CFDBC502758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696AB71-C7AA-4196-B97F-873960F84F8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1571E-E986-4F70-90E7-6E7F387A46B0}" type="datetimeFigureOut">
              <a:rPr lang="it-IT" smtClean="0"/>
              <a:t>24/09/2019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A23947C-6909-4679-A177-8BB29FE3E3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08FDEC0-F531-422A-8155-8354C16C3B3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2BD491-31BA-4AD5-89E4-751559383AE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871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932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089348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719904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69292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89911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80501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30589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780305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3289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Vuota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 2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300"/>
              <a:t>‹N›</a:t>
            </a:fld>
            <a:endParaRPr sz="130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 3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300"/>
              <a:t>‹N›</a:t>
            </a:fld>
            <a:endParaRPr sz="13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titolo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ctrTitle"/>
          </p:nvPr>
        </p:nvSpPr>
        <p:spPr>
          <a:xfrm>
            <a:off x="685800" y="2111123"/>
            <a:ext cx="7772400" cy="1546500"/>
          </a:xfrm>
          <a:prstGeom prst="rect">
            <a:avLst/>
          </a:prstGeom>
        </p:spPr>
        <p:txBody>
          <a:bodyPr spcFirstLastPara="1" wrap="square" lIns="82925" tIns="82925" rIns="82925" bIns="829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Font typeface="Lato"/>
              <a:buChar char="●"/>
              <a:defRPr sz="4800" b="0"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ubTitle" idx="1"/>
          </p:nvPr>
        </p:nvSpPr>
        <p:spPr>
          <a:xfrm>
            <a:off x="685800" y="3786738"/>
            <a:ext cx="7772400" cy="1046400"/>
          </a:xfrm>
          <a:prstGeom prst="rect">
            <a:avLst/>
          </a:prstGeom>
        </p:spPr>
        <p:txBody>
          <a:bodyPr spcFirstLastPara="1" wrap="square" lIns="82925" tIns="82925" rIns="82925" bIns="829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None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13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200"/>
              </a:spcBef>
              <a:spcAft>
                <a:spcPts val="20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457200" y="-182567"/>
            <a:ext cx="5213100" cy="1143300"/>
          </a:xfrm>
          <a:prstGeom prst="rect">
            <a:avLst/>
          </a:prstGeom>
        </p:spPr>
        <p:txBody>
          <a:bodyPr spcFirstLastPara="1" wrap="square" lIns="82925" tIns="82925" rIns="82925" bIns="829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Source Sans Pro"/>
              <a:buChar char="●"/>
              <a:defRPr sz="3000" b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457200" y="960725"/>
            <a:ext cx="8229600" cy="5578500"/>
          </a:xfrm>
          <a:prstGeom prst="rect">
            <a:avLst/>
          </a:prstGeom>
          <a:ln>
            <a:noFill/>
          </a:ln>
        </p:spPr>
        <p:txBody>
          <a:bodyPr spcFirstLastPara="1" wrap="square" lIns="82925" tIns="82925" rIns="82925" bIns="82925" anchor="t" anchorCtr="0"/>
          <a:lstStyle>
            <a:lvl1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●"/>
              <a:defRPr sz="22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68300" rtl="0">
              <a:spcBef>
                <a:spcPts val="1300"/>
              </a:spcBef>
              <a:spcAft>
                <a:spcPts val="0"/>
              </a:spcAft>
              <a:buSzPts val="2200"/>
              <a:buFont typeface="Calibri"/>
              <a:buChar char="○"/>
              <a:defRPr sz="22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68300" rtl="0">
              <a:spcBef>
                <a:spcPts val="1000"/>
              </a:spcBef>
              <a:spcAft>
                <a:spcPts val="0"/>
              </a:spcAft>
              <a:buSzPts val="2200"/>
              <a:buFont typeface="Calibri"/>
              <a:buChar char="■"/>
              <a:defRPr sz="22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68300" rtl="0">
              <a:spcBef>
                <a:spcPts val="700"/>
              </a:spcBef>
              <a:spcAft>
                <a:spcPts val="0"/>
              </a:spcAft>
              <a:buSzPts val="2200"/>
              <a:buFont typeface="Calibri"/>
              <a:buChar char="●"/>
              <a:defRPr sz="22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68300" rtl="0">
              <a:spcBef>
                <a:spcPts val="500"/>
              </a:spcBef>
              <a:spcAft>
                <a:spcPts val="0"/>
              </a:spcAft>
              <a:buSzPts val="2200"/>
              <a:buFont typeface="Calibri"/>
              <a:buChar char="○"/>
              <a:defRPr sz="22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68300" rtl="0">
              <a:spcBef>
                <a:spcPts val="200"/>
              </a:spcBef>
              <a:spcAft>
                <a:spcPts val="0"/>
              </a:spcAft>
              <a:buSzPts val="2200"/>
              <a:buFont typeface="Calibri"/>
              <a:buChar char="■"/>
              <a:defRPr sz="2200"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68300" rtl="0">
              <a:spcBef>
                <a:spcPts val="200"/>
              </a:spcBef>
              <a:spcAft>
                <a:spcPts val="0"/>
              </a:spcAft>
              <a:buSzPts val="2200"/>
              <a:buFont typeface="Calibri"/>
              <a:buChar char="●"/>
              <a:defRPr sz="2200"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68300" rtl="0">
              <a:spcBef>
                <a:spcPts val="200"/>
              </a:spcBef>
              <a:spcAft>
                <a:spcPts val="0"/>
              </a:spcAft>
              <a:buSzPts val="2200"/>
              <a:buFont typeface="Calibri"/>
              <a:buChar char="○"/>
              <a:defRPr sz="2200"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68300" rtl="0">
              <a:spcBef>
                <a:spcPts val="200"/>
              </a:spcBef>
              <a:spcAft>
                <a:spcPts val="200"/>
              </a:spcAft>
              <a:buSzPts val="2200"/>
              <a:buFont typeface="Calibri"/>
              <a:buChar char="■"/>
              <a:defRPr sz="2200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Shape 22"/>
          <p:cNvSpPr txBox="1">
            <a:spLocks noGrp="1"/>
          </p:cNvSpPr>
          <p:nvPr>
            <p:ph type="subTitle" idx="2"/>
          </p:nvPr>
        </p:nvSpPr>
        <p:spPr>
          <a:xfrm>
            <a:off x="4404025" y="-324175"/>
            <a:ext cx="2916300" cy="1129200"/>
          </a:xfrm>
          <a:prstGeom prst="rect">
            <a:avLst/>
          </a:prstGeom>
        </p:spPr>
        <p:txBody>
          <a:bodyPr spcFirstLastPara="1" wrap="square" lIns="82925" tIns="82925" rIns="82925" bIns="829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 rtl="0">
              <a:spcBef>
                <a:spcPts val="130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130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130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130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130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130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130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1300"/>
              </a:spcBef>
              <a:spcAft>
                <a:spcPts val="1300"/>
              </a:spcAft>
              <a:buNone/>
              <a:defRPr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pic>
        <p:nvPicPr>
          <p:cNvPr id="23" name="Shape 23" descr="unipdlog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24575" y="51550"/>
            <a:ext cx="1460950" cy="652225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Shape 24"/>
          <p:cNvSpPr/>
          <p:nvPr/>
        </p:nvSpPr>
        <p:spPr>
          <a:xfrm>
            <a:off x="7392000" y="0"/>
            <a:ext cx="1752000" cy="7119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" name="Shape 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3400" y="-92125"/>
            <a:ext cx="2130600" cy="9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ubTitle" idx="1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6480" y="1604328"/>
            <a:ext cx="8190600" cy="44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925" tIns="82925" rIns="82925" bIns="82925" anchor="t" anchorCtr="0"/>
          <a:lstStyle>
            <a:lvl1pPr marL="457200" marR="0" lvl="0" indent="-3111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marL="914400" marR="0" lvl="1" indent="-311150" algn="l" rtl="0">
              <a:lnSpc>
                <a:spcPct val="93000"/>
              </a:lnSpc>
              <a:spcBef>
                <a:spcPts val="1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marR="0" lvl="2" indent="-311150" algn="l" rtl="0">
              <a:lnSpc>
                <a:spcPct val="93000"/>
              </a:lnSpc>
              <a:spcBef>
                <a:spcPts val="10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marR="0" lvl="3" indent="-311150" algn="l" rtl="0">
              <a:lnSpc>
                <a:spcPct val="93000"/>
              </a:lnSpc>
              <a:spcBef>
                <a:spcPts val="7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marR="0" lvl="4" indent="-311150" algn="l" rtl="0">
              <a:lnSpc>
                <a:spcPct val="93000"/>
              </a:lnSpc>
              <a:spcBef>
                <a:spcPts val="50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marR="0" lvl="5" indent="-311150" algn="l" rtl="0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marR="0" lvl="6" indent="-311150" algn="l" rtl="0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marR="0" lvl="7" indent="-311150" algn="l" rtl="0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marR="0" lvl="8" indent="-311150" algn="l" rtl="0">
              <a:lnSpc>
                <a:spcPct val="93000"/>
              </a:lnSpc>
              <a:spcBef>
                <a:spcPts val="200"/>
              </a:spcBef>
              <a:spcAft>
                <a:spcPts val="20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dt" idx="10"/>
          </p:nvPr>
        </p:nvSpPr>
        <p:spPr>
          <a:xfrm>
            <a:off x="456480" y="6247376"/>
            <a:ext cx="2092500" cy="4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925" tIns="82925" rIns="82925" bIns="82925" anchor="t" anchorCtr="0"/>
          <a:lstStyle>
            <a:lvl1pPr marL="0" marR="0" lvl="0" indent="-825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marL="673100" marR="0" lvl="1" indent="-3365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041400" marR="0" lvl="2" indent="-2984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447800" marR="0" lvl="3" indent="-2857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1866900" marR="0" lvl="4" indent="-2857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286000" marR="0" lvl="5" indent="-2984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111500" marR="0" lvl="6" indent="-2857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4356100" marR="0" lvl="7" indent="-2857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6019800" marR="0" lvl="8" indent="-2984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ftr" idx="11"/>
          </p:nvPr>
        </p:nvSpPr>
        <p:spPr>
          <a:xfrm>
            <a:off x="3127680" y="6247376"/>
            <a:ext cx="2861400" cy="4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925" tIns="82925" rIns="82925" bIns="82925" anchor="t" anchorCtr="0"/>
          <a:lstStyle>
            <a:lvl1pPr marL="0" marR="0" lvl="0" indent="-825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marL="673100" marR="0" lvl="1" indent="-3365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041400" marR="0" lvl="2" indent="-2984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447800" marR="0" lvl="3" indent="-2857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1866900" marR="0" lvl="4" indent="-2857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286000" marR="0" lvl="5" indent="-2984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111500" marR="0" lvl="6" indent="-2857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4356100" marR="0" lvl="7" indent="-2857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6019800" marR="0" lvl="8" indent="-2984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sldNum" idx="12"/>
          </p:nvPr>
        </p:nvSpPr>
        <p:spPr>
          <a:xfrm>
            <a:off x="6554880" y="6247376"/>
            <a:ext cx="2092500" cy="4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‹N›</a:t>
            </a:fld>
            <a:endParaRPr sz="1300"/>
          </a:p>
        </p:txBody>
      </p:sp>
      <p:pic>
        <p:nvPicPr>
          <p:cNvPr id="10" name="Shape 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9142500" cy="71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1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500" y="6201235"/>
            <a:ext cx="9142500" cy="66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162720" y="-184339"/>
            <a:ext cx="8190600" cy="11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925" tIns="82925" rIns="82925" bIns="82925" anchor="ctr" anchorCtr="0"/>
          <a:lstStyle>
            <a:lvl1pPr marL="0" marR="0" lvl="0" indent="-825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marL="673100" marR="0" lvl="1" indent="-3365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041400" marR="0" lvl="2" indent="-2984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447800" marR="0" lvl="3" indent="-2857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1866900" marR="0" lvl="4" indent="-2857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286000" marR="0" lvl="5" indent="-2984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111500" marR="0" lvl="6" indent="-2857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4356100" marR="0" lvl="7" indent="-2857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6019800" marR="0" lvl="8" indent="-29845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13" name="Shape 13"/>
          <p:cNvSpPr txBox="1"/>
          <p:nvPr/>
        </p:nvSpPr>
        <p:spPr>
          <a:xfrm>
            <a:off x="8158262" y="6464876"/>
            <a:ext cx="822699" cy="3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650" tIns="42450" rIns="81650" bIns="42450" anchor="t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D9CFAB"/>
              </a:buClr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D9CFAB"/>
                </a:solidFill>
                <a:latin typeface="Arial"/>
                <a:ea typeface="Arial"/>
                <a:cs typeface="Arial"/>
                <a:sym typeface="Arial"/>
              </a:rPr>
              <a:t>‹N›</a:t>
            </a:fld>
            <a:r>
              <a:rPr lang="en" sz="1400" b="0" i="0" u="none" strike="noStrike" cap="none" dirty="0">
                <a:solidFill>
                  <a:srgbClr val="D9CFAB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r>
              <a:rPr lang="en" sz="1400" dirty="0">
                <a:solidFill>
                  <a:srgbClr val="D9CFAB"/>
                </a:solidFill>
              </a:rPr>
              <a:t>15</a:t>
            </a:r>
            <a:endParaRPr sz="2400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‹N›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Shape 80" descr="unipd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51" y="1446974"/>
            <a:ext cx="932141" cy="9144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1" name="Shape 81"/>
          <p:cNvCxnSpPr/>
          <p:nvPr/>
        </p:nvCxnSpPr>
        <p:spPr>
          <a:xfrm>
            <a:off x="1101750" y="1587651"/>
            <a:ext cx="0" cy="6330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82" name="Shape 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2835" y="1657989"/>
            <a:ext cx="2349316" cy="42203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Shape 83"/>
          <p:cNvSpPr/>
          <p:nvPr/>
        </p:nvSpPr>
        <p:spPr>
          <a:xfrm>
            <a:off x="-19225" y="0"/>
            <a:ext cx="9163206" cy="6553170"/>
          </a:xfrm>
          <a:prstGeom prst="flowChartDocument">
            <a:avLst/>
          </a:prstGeom>
          <a:solidFill>
            <a:srgbClr val="666666"/>
          </a:solidFill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-19225" y="-45883"/>
            <a:ext cx="9163206" cy="6476976"/>
          </a:xfrm>
          <a:prstGeom prst="flowChartDocument">
            <a:avLst/>
          </a:prstGeom>
          <a:solidFill>
            <a:srgbClr val="990000"/>
          </a:solidFill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Shape 85"/>
          <p:cNvSpPr txBox="1"/>
          <p:nvPr/>
        </p:nvSpPr>
        <p:spPr>
          <a:xfrm>
            <a:off x="-19249" y="1066800"/>
            <a:ext cx="9144000" cy="18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lnSpc>
                <a:spcPct val="93000"/>
              </a:lnSpc>
            </a:pPr>
            <a:r>
              <a:rPr lang="it-IT" sz="2400" dirty="0">
                <a:solidFill>
                  <a:schemeClr val="bg1"/>
                </a:solidFill>
              </a:rPr>
              <a:t>Autodiagnostica di anomalie attraverso </a:t>
            </a:r>
          </a:p>
          <a:p>
            <a:pPr lvl="0" algn="ctr">
              <a:lnSpc>
                <a:spcPct val="93000"/>
              </a:lnSpc>
            </a:pPr>
            <a:r>
              <a:rPr lang="it-IT" sz="2400" dirty="0">
                <a:solidFill>
                  <a:schemeClr val="bg1"/>
                </a:solidFill>
              </a:rPr>
              <a:t>algoritmi di machine learning</a:t>
            </a:r>
            <a:endParaRPr sz="2400" b="1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6" name="Shape 86"/>
          <p:cNvCxnSpPr/>
          <p:nvPr/>
        </p:nvCxnSpPr>
        <p:spPr>
          <a:xfrm>
            <a:off x="666551" y="2819399"/>
            <a:ext cx="77724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87" name="Shape 87"/>
          <p:cNvCxnSpPr/>
          <p:nvPr/>
        </p:nvCxnSpPr>
        <p:spPr>
          <a:xfrm>
            <a:off x="685800" y="1219200"/>
            <a:ext cx="77724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88" name="Shape 88"/>
          <p:cNvSpPr txBox="1"/>
          <p:nvPr/>
        </p:nvSpPr>
        <p:spPr>
          <a:xfrm>
            <a:off x="1447800" y="228601"/>
            <a:ext cx="26670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uprum"/>
                <a:ea typeface="Cuprum"/>
                <a:cs typeface="Cuprum"/>
                <a:sym typeface="Cuprum"/>
              </a:rPr>
              <a:t>UNIVERSITY OF PADUA</a:t>
            </a:r>
            <a:endParaRPr sz="1800">
              <a:solidFill>
                <a:srgbClr val="FFFFFF"/>
              </a:solidFill>
              <a:latin typeface="Cuprum"/>
              <a:ea typeface="Cuprum"/>
              <a:cs typeface="Cuprum"/>
              <a:sym typeface="Cuprum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uprum"/>
                <a:ea typeface="Cuprum"/>
                <a:cs typeface="Cuprum"/>
                <a:sym typeface="Cuprum"/>
              </a:rPr>
              <a:t>UNIVERSITA’ DEGLI STUDI DI PADOVA</a:t>
            </a:r>
            <a:endParaRPr>
              <a:solidFill>
                <a:srgbClr val="FFFFFF"/>
              </a:solidFill>
              <a:latin typeface="Cuprum"/>
              <a:ea typeface="Cuprum"/>
              <a:cs typeface="Cuprum"/>
              <a:sym typeface="Cuprum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0" y="6781800"/>
            <a:ext cx="9144000" cy="76200"/>
          </a:xfrm>
          <a:prstGeom prst="rect">
            <a:avLst/>
          </a:prstGeom>
          <a:solidFill>
            <a:srgbClr val="990000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Shape 90"/>
          <p:cNvSpPr txBox="1"/>
          <p:nvPr/>
        </p:nvSpPr>
        <p:spPr>
          <a:xfrm>
            <a:off x="-19300" y="4012725"/>
            <a:ext cx="9144000" cy="4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-1463164" y="2537425"/>
            <a:ext cx="9858900" cy="9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endParaRPr sz="1800" i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Shape 92"/>
          <p:cNvSpPr txBox="1"/>
          <p:nvPr/>
        </p:nvSpPr>
        <p:spPr>
          <a:xfrm>
            <a:off x="4977475" y="4419600"/>
            <a:ext cx="3724500" cy="10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dirty="0">
                <a:solidFill>
                  <a:srgbClr val="FFFFFF"/>
                </a:solidFill>
              </a:rPr>
              <a:t>Enrico Muraro - 2019</a:t>
            </a:r>
          </a:p>
        </p:txBody>
      </p:sp>
      <p:pic>
        <p:nvPicPr>
          <p:cNvPr id="93" name="Shape 93" descr="unipdlogo.png"/>
          <p:cNvPicPr preferRelativeResize="0"/>
          <p:nvPr/>
        </p:nvPicPr>
        <p:blipFill rotWithShape="1">
          <a:blip r:embed="rId5">
            <a:alphaModFix/>
          </a:blip>
          <a:srcRect r="50721"/>
          <a:stretch/>
        </p:blipFill>
        <p:spPr>
          <a:xfrm>
            <a:off x="711125" y="283663"/>
            <a:ext cx="781250" cy="707762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Shape 94" descr="http://www.math.unipd.it/it/img/layout/logoD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18525" y="5996550"/>
            <a:ext cx="3158976" cy="48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 idx="4294967295"/>
          </p:nvPr>
        </p:nvSpPr>
        <p:spPr>
          <a:xfrm>
            <a:off x="457200" y="-182567"/>
            <a:ext cx="5213100" cy="1143300"/>
          </a:xfrm>
          <a:prstGeom prst="rect">
            <a:avLst/>
          </a:prstGeom>
        </p:spPr>
        <p:txBody>
          <a:bodyPr spcFirstLastPara="1" wrap="square" lIns="82925" tIns="82925" rIns="82925" bIns="829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000" dirty="0">
                <a:solidFill>
                  <a:srgbClr val="FFFFFF"/>
                </a:solidFill>
              </a:rPr>
              <a:t>Feature </a:t>
            </a:r>
            <a:r>
              <a:rPr lang="it-IT" sz="3000" dirty="0" err="1">
                <a:solidFill>
                  <a:srgbClr val="FFFFFF"/>
                </a:solidFill>
              </a:rPr>
              <a:t>extraction</a:t>
            </a:r>
            <a:endParaRPr sz="3000" dirty="0">
              <a:solidFill>
                <a:srgbClr val="FFFFFF"/>
              </a:solidFill>
            </a:endParaRPr>
          </a:p>
        </p:txBody>
      </p:sp>
      <p:sp>
        <p:nvSpPr>
          <p:cNvPr id="171" name="Shape 171"/>
          <p:cNvSpPr/>
          <p:nvPr/>
        </p:nvSpPr>
        <p:spPr>
          <a:xfrm>
            <a:off x="7765550" y="6351263"/>
            <a:ext cx="384600" cy="3783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Shape 173"/>
          <p:cNvSpPr txBox="1">
            <a:spLocks noGrp="1"/>
          </p:cNvSpPr>
          <p:nvPr>
            <p:ph type="body" idx="4294967295"/>
          </p:nvPr>
        </p:nvSpPr>
        <p:spPr>
          <a:xfrm>
            <a:off x="0" y="317587"/>
            <a:ext cx="9144000" cy="6668643"/>
          </a:xfrm>
          <a:prstGeom prst="rect">
            <a:avLst/>
          </a:prstGeom>
        </p:spPr>
        <p:txBody>
          <a:bodyPr spcFirstLastPara="1" wrap="square" lIns="82925" tIns="82925" rIns="82925" bIns="82925" anchor="t" anchorCtr="0">
            <a:noAutofit/>
          </a:bodyPr>
          <a:lstStyle/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Char char="●"/>
            </a:pPr>
            <a:endParaRPr lang="it-IT" sz="2400" dirty="0"/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Char char="●"/>
            </a:pPr>
            <a:r>
              <a:rPr lang="it-IT" sz="2000" dirty="0"/>
              <a:t>Semplifica i dati di ingresso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Char char="●"/>
            </a:pPr>
            <a:r>
              <a:rPr lang="it-IT" sz="2000" dirty="0"/>
              <a:t>Rende l’apprendimento più veloce ed efficace</a:t>
            </a:r>
            <a:endParaRPr sz="2000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5052752-6BD8-41DF-AD60-286F2E5E56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875" y="1807721"/>
            <a:ext cx="5866213" cy="3688374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17895287-C37C-4E20-9E7C-123BFEAF13E6}"/>
              </a:ext>
            </a:extLst>
          </p:cNvPr>
          <p:cNvSpPr txBox="1"/>
          <p:nvPr/>
        </p:nvSpPr>
        <p:spPr>
          <a:xfrm>
            <a:off x="6398098" y="2648270"/>
            <a:ext cx="2547892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6200" lvl="0">
              <a:lnSpc>
                <a:spcPct val="115000"/>
              </a:lnSpc>
              <a:buClr>
                <a:srgbClr val="9B0014"/>
              </a:buClr>
              <a:buSzPts val="2400"/>
            </a:pPr>
            <a:r>
              <a:rPr lang="it-IT" sz="1600" dirty="0"/>
              <a:t>Feature scelte:</a:t>
            </a:r>
          </a:p>
          <a:p>
            <a:pPr marL="457200" lvl="0" indent="-381000">
              <a:lnSpc>
                <a:spcPct val="115000"/>
              </a:lnSpc>
              <a:buClr>
                <a:srgbClr val="9B0014"/>
              </a:buClr>
              <a:buSzPts val="2400"/>
              <a:buFontTx/>
              <a:buChar char="●"/>
            </a:pPr>
            <a:r>
              <a:rPr lang="it-IT" sz="1600" dirty="0"/>
              <a:t>Massimo</a:t>
            </a:r>
          </a:p>
          <a:p>
            <a:pPr marL="457200" lvl="0" indent="-381000">
              <a:lnSpc>
                <a:spcPct val="115000"/>
              </a:lnSpc>
              <a:buClr>
                <a:srgbClr val="9B0014"/>
              </a:buClr>
              <a:buSzPts val="2400"/>
              <a:buFontTx/>
              <a:buChar char="●"/>
            </a:pPr>
            <a:r>
              <a:rPr lang="it-IT" sz="1600" dirty="0"/>
              <a:t>Minimo</a:t>
            </a:r>
          </a:p>
          <a:p>
            <a:pPr marL="457200" lvl="0" indent="-381000">
              <a:lnSpc>
                <a:spcPct val="115000"/>
              </a:lnSpc>
              <a:buClr>
                <a:srgbClr val="9B0014"/>
              </a:buClr>
              <a:buSzPts val="2400"/>
              <a:buFontTx/>
              <a:buChar char="●"/>
            </a:pPr>
            <a:r>
              <a:rPr lang="it-IT" sz="1600" dirty="0"/>
              <a:t>Media</a:t>
            </a:r>
          </a:p>
          <a:p>
            <a:pPr marL="457200" lvl="0" indent="-381000">
              <a:lnSpc>
                <a:spcPct val="115000"/>
              </a:lnSpc>
              <a:buClr>
                <a:srgbClr val="9B0014"/>
              </a:buClr>
              <a:buSzPts val="2400"/>
              <a:buFontTx/>
              <a:buChar char="●"/>
            </a:pPr>
            <a:r>
              <a:rPr lang="it-IT" sz="1600" dirty="0"/>
              <a:t>Mediana</a:t>
            </a:r>
          </a:p>
          <a:p>
            <a:pPr marL="457200" lvl="0" indent="-381000">
              <a:lnSpc>
                <a:spcPct val="115000"/>
              </a:lnSpc>
              <a:buClr>
                <a:srgbClr val="9B0014"/>
              </a:buClr>
              <a:buSzPts val="2400"/>
              <a:buFontTx/>
              <a:buChar char="●"/>
            </a:pPr>
            <a:r>
              <a:rPr lang="it-IT" sz="1600" dirty="0"/>
              <a:t>Deviazione standard</a:t>
            </a:r>
          </a:p>
          <a:p>
            <a:pPr marL="457200" lvl="0" indent="-381000">
              <a:lnSpc>
                <a:spcPct val="115000"/>
              </a:lnSpc>
              <a:buClr>
                <a:srgbClr val="9B0014"/>
              </a:buClr>
              <a:buSzPts val="2400"/>
              <a:buFontTx/>
              <a:buChar char="●"/>
            </a:pPr>
            <a:r>
              <a:rPr lang="it-IT" sz="1600" dirty="0"/>
              <a:t>Varianza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04991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 idx="4294967295"/>
          </p:nvPr>
        </p:nvSpPr>
        <p:spPr>
          <a:xfrm>
            <a:off x="457200" y="-182567"/>
            <a:ext cx="5213100" cy="1143300"/>
          </a:xfrm>
          <a:prstGeom prst="rect">
            <a:avLst/>
          </a:prstGeom>
        </p:spPr>
        <p:txBody>
          <a:bodyPr spcFirstLastPara="1" wrap="square" lIns="82925" tIns="82925" rIns="82925" bIns="829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000" dirty="0" err="1">
                <a:solidFill>
                  <a:srgbClr val="FFFFFF"/>
                </a:solidFill>
              </a:rPr>
              <a:t>Anomaly</a:t>
            </a:r>
            <a:r>
              <a:rPr lang="it-IT" sz="3000" dirty="0">
                <a:solidFill>
                  <a:srgbClr val="FFFFFF"/>
                </a:solidFill>
              </a:rPr>
              <a:t> </a:t>
            </a:r>
            <a:r>
              <a:rPr lang="it-IT" sz="3000" dirty="0" err="1">
                <a:solidFill>
                  <a:srgbClr val="FFFFFF"/>
                </a:solidFill>
              </a:rPr>
              <a:t>detection</a:t>
            </a:r>
            <a:endParaRPr sz="3000" dirty="0">
              <a:solidFill>
                <a:srgbClr val="FFFFFF"/>
              </a:solidFill>
            </a:endParaRPr>
          </a:p>
        </p:txBody>
      </p:sp>
      <p:sp>
        <p:nvSpPr>
          <p:cNvPr id="171" name="Shape 171"/>
          <p:cNvSpPr/>
          <p:nvPr/>
        </p:nvSpPr>
        <p:spPr>
          <a:xfrm>
            <a:off x="7685516" y="6385021"/>
            <a:ext cx="384600" cy="3783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Shape 173"/>
          <p:cNvSpPr txBox="1">
            <a:spLocks noGrp="1"/>
          </p:cNvSpPr>
          <p:nvPr>
            <p:ph type="body" idx="4294967295"/>
          </p:nvPr>
        </p:nvSpPr>
        <p:spPr>
          <a:xfrm>
            <a:off x="0" y="717082"/>
            <a:ext cx="9144000" cy="6668643"/>
          </a:xfrm>
          <a:prstGeom prst="rect">
            <a:avLst/>
          </a:prstGeom>
        </p:spPr>
        <p:txBody>
          <a:bodyPr spcFirstLastPara="1" wrap="square" lIns="82925" tIns="82925" rIns="82925" bIns="82925" anchor="t" anchorCtr="0">
            <a:noAutofit/>
          </a:bodyPr>
          <a:lstStyle/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Char char="●"/>
            </a:pPr>
            <a:r>
              <a:rPr lang="it-IT" sz="2000" dirty="0"/>
              <a:t>Identificare dati anomali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Char char="●"/>
            </a:pPr>
            <a:r>
              <a:rPr lang="it-IT" sz="2000" dirty="0"/>
              <a:t>Diagnosticare lo stato di salute dello strumento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Char char="●"/>
            </a:pPr>
            <a:r>
              <a:rPr lang="it-IT" sz="2000" dirty="0"/>
              <a:t>Prevedere la rottura o il fallimento</a:t>
            </a:r>
          </a:p>
          <a:p>
            <a:pPr indent="-381000">
              <a:lnSpc>
                <a:spcPct val="115000"/>
              </a:lnSpc>
              <a:buClr>
                <a:srgbClr val="9B0014"/>
              </a:buClr>
              <a:buSzPts val="2400"/>
            </a:pPr>
            <a:r>
              <a:rPr lang="it-IT" sz="2000" dirty="0"/>
              <a:t>Supervisionato o non supervisionato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Char char="●"/>
            </a:pPr>
            <a:endParaRPr lang="it-IT" sz="2000" dirty="0"/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Char char="●"/>
            </a:pPr>
            <a:endParaRPr sz="2400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71D45F45-D3D5-40AE-877A-7EA6AC4BB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6183" y="2373699"/>
            <a:ext cx="6611633" cy="3767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576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 idx="4294967295"/>
          </p:nvPr>
        </p:nvSpPr>
        <p:spPr>
          <a:xfrm>
            <a:off x="457200" y="-182567"/>
            <a:ext cx="5213100" cy="1143300"/>
          </a:xfrm>
          <a:prstGeom prst="rect">
            <a:avLst/>
          </a:prstGeom>
        </p:spPr>
        <p:txBody>
          <a:bodyPr spcFirstLastPara="1" wrap="square" lIns="82925" tIns="82925" rIns="82925" bIns="829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000" dirty="0" err="1">
                <a:solidFill>
                  <a:srgbClr val="FFFFFF"/>
                </a:solidFill>
              </a:rPr>
              <a:t>Anomaly</a:t>
            </a:r>
            <a:r>
              <a:rPr lang="it-IT" sz="3000" dirty="0">
                <a:solidFill>
                  <a:srgbClr val="FFFFFF"/>
                </a:solidFill>
              </a:rPr>
              <a:t> </a:t>
            </a:r>
            <a:r>
              <a:rPr lang="it-IT" sz="3000" dirty="0" err="1">
                <a:solidFill>
                  <a:srgbClr val="FFFFFF"/>
                </a:solidFill>
              </a:rPr>
              <a:t>detection</a:t>
            </a:r>
            <a:endParaRPr sz="3000" dirty="0">
              <a:solidFill>
                <a:srgbClr val="FFFFFF"/>
              </a:solidFill>
            </a:endParaRPr>
          </a:p>
        </p:txBody>
      </p:sp>
      <p:sp>
        <p:nvSpPr>
          <p:cNvPr id="171" name="Shape 171"/>
          <p:cNvSpPr/>
          <p:nvPr/>
        </p:nvSpPr>
        <p:spPr>
          <a:xfrm>
            <a:off x="7756672" y="6381675"/>
            <a:ext cx="384600" cy="3783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5E8136C-CE00-41B4-AD68-40323458C4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" y="1467079"/>
            <a:ext cx="8937114" cy="4240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7578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 idx="4294967295"/>
          </p:nvPr>
        </p:nvSpPr>
        <p:spPr>
          <a:xfrm>
            <a:off x="457200" y="-182567"/>
            <a:ext cx="5213100" cy="1143300"/>
          </a:xfrm>
          <a:prstGeom prst="rect">
            <a:avLst/>
          </a:prstGeom>
        </p:spPr>
        <p:txBody>
          <a:bodyPr spcFirstLastPara="1" wrap="square" lIns="82925" tIns="82925" rIns="82925" bIns="829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000" dirty="0" err="1">
                <a:solidFill>
                  <a:srgbClr val="FFFFFF"/>
                </a:solidFill>
              </a:rPr>
              <a:t>Anomaly</a:t>
            </a:r>
            <a:r>
              <a:rPr lang="it-IT" sz="3000" dirty="0">
                <a:solidFill>
                  <a:srgbClr val="FFFFFF"/>
                </a:solidFill>
              </a:rPr>
              <a:t> </a:t>
            </a:r>
            <a:r>
              <a:rPr lang="it-IT" sz="3000" dirty="0" err="1">
                <a:solidFill>
                  <a:srgbClr val="FFFFFF"/>
                </a:solidFill>
              </a:rPr>
              <a:t>detection</a:t>
            </a:r>
            <a:endParaRPr sz="3000" dirty="0">
              <a:solidFill>
                <a:srgbClr val="FFFFFF"/>
              </a:solidFill>
            </a:endParaRPr>
          </a:p>
        </p:txBody>
      </p:sp>
      <p:sp>
        <p:nvSpPr>
          <p:cNvPr id="171" name="Shape 171"/>
          <p:cNvSpPr/>
          <p:nvPr/>
        </p:nvSpPr>
        <p:spPr>
          <a:xfrm>
            <a:off x="7987491" y="6381675"/>
            <a:ext cx="384600" cy="3783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8096271-F8FB-4F66-A9D2-8EBB06C734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42914"/>
            <a:ext cx="9144000" cy="437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6153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 idx="4294967295"/>
          </p:nvPr>
        </p:nvSpPr>
        <p:spPr>
          <a:xfrm>
            <a:off x="457200" y="-182567"/>
            <a:ext cx="5213100" cy="1143300"/>
          </a:xfrm>
          <a:prstGeom prst="rect">
            <a:avLst/>
          </a:prstGeom>
        </p:spPr>
        <p:txBody>
          <a:bodyPr spcFirstLastPara="1" wrap="square" lIns="82925" tIns="82925" rIns="82925" bIns="829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000" dirty="0" err="1">
                <a:solidFill>
                  <a:srgbClr val="FFFFFF"/>
                </a:solidFill>
              </a:rPr>
              <a:t>Anomaly</a:t>
            </a:r>
            <a:r>
              <a:rPr lang="it-IT" sz="3000" dirty="0">
                <a:solidFill>
                  <a:srgbClr val="FFFFFF"/>
                </a:solidFill>
              </a:rPr>
              <a:t> </a:t>
            </a:r>
            <a:r>
              <a:rPr lang="it-IT" sz="3000" dirty="0" err="1">
                <a:solidFill>
                  <a:srgbClr val="FFFFFF"/>
                </a:solidFill>
              </a:rPr>
              <a:t>detection</a:t>
            </a:r>
            <a:endParaRPr sz="3000" dirty="0">
              <a:solidFill>
                <a:srgbClr val="FFFFFF"/>
              </a:solidFill>
            </a:endParaRPr>
          </a:p>
        </p:txBody>
      </p:sp>
      <p:sp>
        <p:nvSpPr>
          <p:cNvPr id="171" name="Shape 171"/>
          <p:cNvSpPr/>
          <p:nvPr/>
        </p:nvSpPr>
        <p:spPr>
          <a:xfrm>
            <a:off x="7978614" y="6363920"/>
            <a:ext cx="384600" cy="3783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1FEF0E6-DE37-4597-A78C-91EC1FB9D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11138"/>
            <a:ext cx="9144000" cy="437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2112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 idx="4294967295"/>
          </p:nvPr>
        </p:nvSpPr>
        <p:spPr>
          <a:xfrm>
            <a:off x="457200" y="-182567"/>
            <a:ext cx="5213100" cy="1143300"/>
          </a:xfrm>
          <a:prstGeom prst="rect">
            <a:avLst/>
          </a:prstGeom>
        </p:spPr>
        <p:txBody>
          <a:bodyPr spcFirstLastPara="1" wrap="square" lIns="82925" tIns="82925" rIns="82925" bIns="829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000" dirty="0" err="1">
                <a:solidFill>
                  <a:srgbClr val="FFFFFF"/>
                </a:solidFill>
              </a:rPr>
              <a:t>Anomaly</a:t>
            </a:r>
            <a:r>
              <a:rPr lang="it-IT" sz="3000" dirty="0">
                <a:solidFill>
                  <a:srgbClr val="FFFFFF"/>
                </a:solidFill>
              </a:rPr>
              <a:t> </a:t>
            </a:r>
            <a:r>
              <a:rPr lang="it-IT" sz="3000" dirty="0" err="1">
                <a:solidFill>
                  <a:srgbClr val="FFFFFF"/>
                </a:solidFill>
              </a:rPr>
              <a:t>detection</a:t>
            </a:r>
            <a:endParaRPr sz="3000" dirty="0">
              <a:solidFill>
                <a:srgbClr val="FFFFFF"/>
              </a:solidFill>
            </a:endParaRPr>
          </a:p>
        </p:txBody>
      </p:sp>
      <p:sp>
        <p:nvSpPr>
          <p:cNvPr id="171" name="Shape 171"/>
          <p:cNvSpPr/>
          <p:nvPr/>
        </p:nvSpPr>
        <p:spPr>
          <a:xfrm>
            <a:off x="7845449" y="6390552"/>
            <a:ext cx="384600" cy="3783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AB843DD-97A0-46CD-A618-0CBF941D0A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3739"/>
            <a:ext cx="9144000" cy="5007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304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 idx="4294967295"/>
          </p:nvPr>
        </p:nvSpPr>
        <p:spPr>
          <a:xfrm>
            <a:off x="457200" y="-182567"/>
            <a:ext cx="5213100" cy="1143300"/>
          </a:xfrm>
          <a:prstGeom prst="rect">
            <a:avLst/>
          </a:prstGeom>
        </p:spPr>
        <p:txBody>
          <a:bodyPr spcFirstLastPara="1" wrap="square" lIns="82925" tIns="82925" rIns="82925" bIns="829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000" dirty="0">
                <a:solidFill>
                  <a:srgbClr val="FFFFFF"/>
                </a:solidFill>
              </a:rPr>
              <a:t>Contesto aziendale</a:t>
            </a:r>
            <a:endParaRPr sz="3000" dirty="0">
              <a:solidFill>
                <a:srgbClr val="FFFFFF"/>
              </a:solidFill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body" idx="4294967295"/>
          </p:nvPr>
        </p:nvSpPr>
        <p:spPr>
          <a:xfrm>
            <a:off x="0" y="960733"/>
            <a:ext cx="8686800" cy="5418136"/>
          </a:xfrm>
          <a:prstGeom prst="rect">
            <a:avLst/>
          </a:prstGeom>
        </p:spPr>
        <p:txBody>
          <a:bodyPr spcFirstLastPara="1" wrap="square" lIns="82925" tIns="82925" rIns="82925" bIns="82925" anchor="ctr" anchorCtr="0">
            <a:noAutofit/>
          </a:bodyPr>
          <a:lstStyle/>
          <a:p>
            <a:pPr marL="419100" indent="-342900">
              <a:lnSpc>
                <a:spcPct val="150000"/>
              </a:lnSpc>
              <a:buClr>
                <a:srgbClr val="9B0014"/>
              </a:buClr>
              <a:buSzPts val="2400"/>
            </a:pPr>
            <a:endParaRPr lang="it-IT" sz="2400" dirty="0"/>
          </a:p>
          <a:p>
            <a:pPr marL="419100" indent="-342900">
              <a:lnSpc>
                <a:spcPct val="150000"/>
              </a:lnSpc>
              <a:buClr>
                <a:srgbClr val="9B0014"/>
              </a:buClr>
              <a:buSzPts val="2400"/>
            </a:pPr>
            <a:r>
              <a:rPr lang="it-IT" sz="2400" dirty="0"/>
              <a:t>Prodotti e servizi per l’industria petrolifera</a:t>
            </a:r>
          </a:p>
          <a:p>
            <a:pPr marL="419100" indent="-342900">
              <a:lnSpc>
                <a:spcPct val="150000"/>
              </a:lnSpc>
              <a:buClr>
                <a:srgbClr val="9B0014"/>
              </a:buClr>
              <a:buSzPts val="2400"/>
            </a:pPr>
            <a:r>
              <a:rPr lang="it-IT" sz="2400" dirty="0"/>
              <a:t>11 stabilimenti nel mondo</a:t>
            </a:r>
          </a:p>
          <a:p>
            <a:pPr marL="419100" indent="-342900">
              <a:lnSpc>
                <a:spcPct val="150000"/>
              </a:lnSpc>
              <a:buClr>
                <a:srgbClr val="9B0014"/>
              </a:buClr>
              <a:buSzPts val="2400"/>
            </a:pPr>
            <a:r>
              <a:rPr lang="it-IT" sz="2400" dirty="0"/>
              <a:t>Più di 1500 dipendenti</a:t>
            </a:r>
          </a:p>
          <a:p>
            <a:pPr marL="419100" indent="-342900">
              <a:lnSpc>
                <a:spcPct val="150000"/>
              </a:lnSpc>
              <a:buClr>
                <a:srgbClr val="9B0014"/>
              </a:buClr>
              <a:buSzPts val="2400"/>
            </a:pPr>
            <a:r>
              <a:rPr lang="it-IT" sz="2400" dirty="0"/>
              <a:t>70 anni di esperienza</a:t>
            </a:r>
          </a:p>
          <a:p>
            <a:pPr marL="419100" indent="-342900">
              <a:lnSpc>
                <a:spcPct val="150000"/>
              </a:lnSpc>
              <a:buClr>
                <a:srgbClr val="9B0014"/>
              </a:buClr>
              <a:buSzPts val="2400"/>
            </a:pPr>
            <a:endParaRPr lang="it-IT" sz="2400" dirty="0"/>
          </a:p>
        </p:txBody>
      </p:sp>
      <p:sp>
        <p:nvSpPr>
          <p:cNvPr id="101" name="Shape 101"/>
          <p:cNvSpPr/>
          <p:nvPr/>
        </p:nvSpPr>
        <p:spPr>
          <a:xfrm>
            <a:off x="7947093" y="6406484"/>
            <a:ext cx="384600" cy="378300"/>
          </a:xfrm>
          <a:prstGeom prst="rect">
            <a:avLst/>
          </a:prstGeom>
          <a:solidFill>
            <a:srgbClr val="9B00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FB64903-A96F-4CBF-97C2-DF03F015D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6077" y="1084462"/>
            <a:ext cx="4011846" cy="114329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 idx="4294967295"/>
          </p:nvPr>
        </p:nvSpPr>
        <p:spPr>
          <a:xfrm>
            <a:off x="457200" y="-182567"/>
            <a:ext cx="5213100" cy="1143300"/>
          </a:xfrm>
          <a:prstGeom prst="rect">
            <a:avLst/>
          </a:prstGeom>
        </p:spPr>
        <p:txBody>
          <a:bodyPr spcFirstLastPara="1" wrap="square" lIns="82925" tIns="82925" rIns="82925" bIns="82925" anchor="ctr" anchorCtr="0">
            <a:noAutofit/>
          </a:bodyPr>
          <a:lstStyle/>
          <a:p>
            <a:pPr indent="0">
              <a:buNone/>
            </a:pPr>
            <a:r>
              <a:rPr lang="it-IT" sz="3000" dirty="0" err="1">
                <a:solidFill>
                  <a:srgbClr val="FFFFFF"/>
                </a:solidFill>
              </a:rPr>
              <a:t>Multiphase</a:t>
            </a:r>
            <a:r>
              <a:rPr lang="it-IT" sz="3000" dirty="0">
                <a:solidFill>
                  <a:srgbClr val="FFFFFF"/>
                </a:solidFill>
              </a:rPr>
              <a:t> Flow </a:t>
            </a:r>
            <a:r>
              <a:rPr lang="it-IT" sz="3000" dirty="0" err="1">
                <a:solidFill>
                  <a:srgbClr val="FFFFFF"/>
                </a:solidFill>
              </a:rPr>
              <a:t>Meter</a:t>
            </a:r>
            <a:endParaRPr sz="3000" dirty="0">
              <a:solidFill>
                <a:srgbClr val="FFFFFF"/>
              </a:solidFill>
            </a:endParaRPr>
          </a:p>
        </p:txBody>
      </p:sp>
      <p:sp>
        <p:nvSpPr>
          <p:cNvPr id="124" name="Shape 124"/>
          <p:cNvSpPr txBox="1">
            <a:spLocks noGrp="1"/>
          </p:cNvSpPr>
          <p:nvPr>
            <p:ph type="body" idx="4294967295"/>
          </p:nvPr>
        </p:nvSpPr>
        <p:spPr>
          <a:xfrm>
            <a:off x="0" y="707457"/>
            <a:ext cx="9144000" cy="6150543"/>
          </a:xfrm>
          <a:prstGeom prst="rect">
            <a:avLst/>
          </a:prstGeom>
        </p:spPr>
        <p:txBody>
          <a:bodyPr spcFirstLastPara="1" wrap="square" lIns="82925" tIns="82925" rIns="82925" bIns="82925" anchor="t" anchorCtr="0">
            <a:noAutofit/>
          </a:bodyPr>
          <a:lstStyle/>
          <a:p>
            <a:pPr marL="304800" lvl="0" indent="-30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it-IT" sz="2400" dirty="0">
              <a:solidFill>
                <a:schemeClr val="dk1"/>
              </a:solidFill>
            </a:endParaRPr>
          </a:p>
          <a:p>
            <a:pPr marL="304800" lvl="0" indent="-30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it-IT" sz="2400" dirty="0">
              <a:solidFill>
                <a:schemeClr val="dk1"/>
              </a:solidFill>
            </a:endParaRPr>
          </a:p>
          <a:p>
            <a:pPr marL="304800" lvl="0" indent="-30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it-IT" sz="2400" dirty="0">
              <a:solidFill>
                <a:schemeClr val="dk1"/>
              </a:solidFill>
            </a:endParaRPr>
          </a:p>
        </p:txBody>
      </p:sp>
      <p:sp>
        <p:nvSpPr>
          <p:cNvPr id="125" name="Shape 125"/>
          <p:cNvSpPr/>
          <p:nvPr/>
        </p:nvSpPr>
        <p:spPr>
          <a:xfrm>
            <a:off x="8182800" y="6381675"/>
            <a:ext cx="384600" cy="3783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Shape 127"/>
          <p:cNvSpPr/>
          <p:nvPr/>
        </p:nvSpPr>
        <p:spPr>
          <a:xfrm>
            <a:off x="4045725" y="1480150"/>
            <a:ext cx="1019700" cy="624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Shape 128"/>
          <p:cNvSpPr/>
          <p:nvPr/>
        </p:nvSpPr>
        <p:spPr>
          <a:xfrm>
            <a:off x="2647825" y="4259525"/>
            <a:ext cx="384600" cy="460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Shape 129"/>
          <p:cNvSpPr/>
          <p:nvPr/>
        </p:nvSpPr>
        <p:spPr>
          <a:xfrm>
            <a:off x="6270325" y="4346150"/>
            <a:ext cx="384600" cy="460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3199325" y="2870375"/>
            <a:ext cx="384600" cy="460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Shape 131"/>
          <p:cNvSpPr/>
          <p:nvPr/>
        </p:nvSpPr>
        <p:spPr>
          <a:xfrm>
            <a:off x="3466825" y="2870375"/>
            <a:ext cx="384600" cy="460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5285700" y="2870375"/>
            <a:ext cx="384600" cy="460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5670300" y="2870375"/>
            <a:ext cx="384600" cy="460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Shape 134"/>
          <p:cNvSpPr/>
          <p:nvPr/>
        </p:nvSpPr>
        <p:spPr>
          <a:xfrm>
            <a:off x="4252975" y="4806650"/>
            <a:ext cx="384600" cy="460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4569800" y="4806650"/>
            <a:ext cx="384600" cy="460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Shape 136"/>
          <p:cNvSpPr/>
          <p:nvPr/>
        </p:nvSpPr>
        <p:spPr>
          <a:xfrm>
            <a:off x="4045725" y="3603875"/>
            <a:ext cx="384600" cy="460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4496375" y="3603875"/>
            <a:ext cx="384600" cy="460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Shape 138"/>
          <p:cNvSpPr/>
          <p:nvPr/>
        </p:nvSpPr>
        <p:spPr>
          <a:xfrm>
            <a:off x="4796775" y="3603875"/>
            <a:ext cx="384600" cy="460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Shape 139"/>
          <p:cNvSpPr txBox="1"/>
          <p:nvPr/>
        </p:nvSpPr>
        <p:spPr>
          <a:xfrm>
            <a:off x="3733250" y="1726825"/>
            <a:ext cx="16776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2200" b="1" dirty="0"/>
          </a:p>
        </p:txBody>
      </p:sp>
      <p:sp>
        <p:nvSpPr>
          <p:cNvPr id="140" name="Shape 140"/>
          <p:cNvSpPr txBox="1"/>
          <p:nvPr/>
        </p:nvSpPr>
        <p:spPr>
          <a:xfrm>
            <a:off x="2137975" y="4346150"/>
            <a:ext cx="1595400" cy="9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048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1" dirty="0"/>
          </a:p>
        </p:txBody>
      </p:sp>
      <p:sp>
        <p:nvSpPr>
          <p:cNvPr id="141" name="Shape 141"/>
          <p:cNvSpPr txBox="1"/>
          <p:nvPr/>
        </p:nvSpPr>
        <p:spPr>
          <a:xfrm>
            <a:off x="5285700" y="4189850"/>
            <a:ext cx="1940400" cy="7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2200" b="1" dirty="0"/>
          </a:p>
        </p:txBody>
      </p:sp>
      <p:sp>
        <p:nvSpPr>
          <p:cNvPr id="142" name="Shape 142"/>
          <p:cNvSpPr txBox="1"/>
          <p:nvPr/>
        </p:nvSpPr>
        <p:spPr>
          <a:xfrm>
            <a:off x="3032425" y="2952600"/>
            <a:ext cx="9540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i="1" dirty="0"/>
          </a:p>
        </p:txBody>
      </p:sp>
      <p:sp>
        <p:nvSpPr>
          <p:cNvPr id="143" name="Shape 143"/>
          <p:cNvSpPr txBox="1"/>
          <p:nvPr/>
        </p:nvSpPr>
        <p:spPr>
          <a:xfrm>
            <a:off x="5157175" y="2952600"/>
            <a:ext cx="9540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i="1" dirty="0"/>
          </a:p>
        </p:txBody>
      </p:sp>
      <p:sp>
        <p:nvSpPr>
          <p:cNvPr id="144" name="Shape 144"/>
          <p:cNvSpPr txBox="1"/>
          <p:nvPr/>
        </p:nvSpPr>
        <p:spPr>
          <a:xfrm>
            <a:off x="4095050" y="4720025"/>
            <a:ext cx="9540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i="1" dirty="0"/>
          </a:p>
        </p:txBody>
      </p:sp>
      <p:sp>
        <p:nvSpPr>
          <p:cNvPr id="145" name="Shape 145"/>
          <p:cNvSpPr txBox="1"/>
          <p:nvPr/>
        </p:nvSpPr>
        <p:spPr>
          <a:xfrm>
            <a:off x="3851425" y="3519450"/>
            <a:ext cx="14343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rgbClr val="9B0014"/>
              </a:solidFill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FF1B3C1-A466-4653-8B8B-E26597153C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5853" y="2022925"/>
            <a:ext cx="5374694" cy="3163510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FACA943E-82B5-4B5B-90CB-23CE235EF5D7}"/>
              </a:ext>
            </a:extLst>
          </p:cNvPr>
          <p:cNvSpPr/>
          <p:nvPr/>
        </p:nvSpPr>
        <p:spPr>
          <a:xfrm>
            <a:off x="27475" y="880303"/>
            <a:ext cx="4901100" cy="2343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19100" lvl="0" indent="-342900">
              <a:lnSpc>
                <a:spcPct val="150000"/>
              </a:lnSpc>
              <a:buClr>
                <a:srgbClr val="9B0014"/>
              </a:buClr>
              <a:buSzPts val="2400"/>
              <a:buFontTx/>
              <a:buChar char="●"/>
            </a:pPr>
            <a:r>
              <a:rPr lang="it-IT" sz="2000" dirty="0"/>
              <a:t>Misurazione di flussi multifase in tempo reale</a:t>
            </a:r>
          </a:p>
          <a:p>
            <a:pPr marL="419100" lvl="0" indent="-342900">
              <a:lnSpc>
                <a:spcPct val="150000"/>
              </a:lnSpc>
              <a:buClr>
                <a:srgbClr val="9B0014"/>
              </a:buClr>
              <a:buSzPts val="2400"/>
              <a:buFontTx/>
              <a:buChar char="●"/>
            </a:pPr>
            <a:r>
              <a:rPr lang="it-IT" sz="2000" dirty="0"/>
              <a:t>Acqua, petrolio, gas</a:t>
            </a:r>
          </a:p>
          <a:p>
            <a:pPr marL="419100" lvl="0" indent="-342900">
              <a:lnSpc>
                <a:spcPct val="150000"/>
              </a:lnSpc>
              <a:buClr>
                <a:srgbClr val="9B0014"/>
              </a:buClr>
              <a:buSzPts val="2400"/>
              <a:buFontTx/>
              <a:buChar char="●"/>
            </a:pPr>
            <a:r>
              <a:rPr lang="it-IT" sz="2000" dirty="0"/>
              <a:t>Regime variabile</a:t>
            </a:r>
          </a:p>
          <a:p>
            <a:pPr marL="419100" lvl="0" indent="-342900">
              <a:lnSpc>
                <a:spcPct val="150000"/>
              </a:lnSpc>
              <a:buClr>
                <a:srgbClr val="9B0014"/>
              </a:buClr>
              <a:buSzPts val="2400"/>
              <a:buFontTx/>
              <a:buChar char="●"/>
            </a:pPr>
            <a:r>
              <a:rPr lang="it-IT" sz="2000" dirty="0"/>
              <a:t>Autodiagnostica delle anomalie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E59CFC2-F976-43F2-B0D3-2496EE33D5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642" y="3224895"/>
            <a:ext cx="4506638" cy="31635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 idx="4294967295"/>
          </p:nvPr>
        </p:nvSpPr>
        <p:spPr>
          <a:xfrm>
            <a:off x="457200" y="-182567"/>
            <a:ext cx="5213100" cy="1143300"/>
          </a:xfrm>
          <a:prstGeom prst="rect">
            <a:avLst/>
          </a:prstGeom>
        </p:spPr>
        <p:txBody>
          <a:bodyPr spcFirstLastPara="1" wrap="square" lIns="82925" tIns="82925" rIns="82925" bIns="829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000" dirty="0">
                <a:solidFill>
                  <a:srgbClr val="FFFFFF"/>
                </a:solidFill>
              </a:rPr>
              <a:t>Struttura dei dati</a:t>
            </a:r>
            <a:endParaRPr sz="3000" dirty="0">
              <a:solidFill>
                <a:srgbClr val="FFFFFF"/>
              </a:solidFill>
            </a:endParaRPr>
          </a:p>
        </p:txBody>
      </p:sp>
      <p:sp>
        <p:nvSpPr>
          <p:cNvPr id="151" name="Shape 151"/>
          <p:cNvSpPr txBox="1">
            <a:spLocks noGrp="1"/>
          </p:cNvSpPr>
          <p:nvPr>
            <p:ph type="body" idx="4294967295"/>
          </p:nvPr>
        </p:nvSpPr>
        <p:spPr>
          <a:xfrm>
            <a:off x="0" y="539529"/>
            <a:ext cx="9144000" cy="6140918"/>
          </a:xfrm>
          <a:prstGeom prst="rect">
            <a:avLst/>
          </a:prstGeom>
        </p:spPr>
        <p:txBody>
          <a:bodyPr spcFirstLastPara="1" wrap="square" lIns="82925" tIns="82925" rIns="82925" bIns="82925" anchor="t" anchorCtr="0">
            <a:noAutofit/>
          </a:bodyPr>
          <a:lstStyle/>
          <a:p>
            <a:pPr marL="419100" lvl="0" indent="-342900">
              <a:lnSpc>
                <a:spcPct val="150000"/>
              </a:lnSpc>
              <a:buClr>
                <a:srgbClr val="9B0014"/>
              </a:buClr>
              <a:buSzPts val="2400"/>
            </a:pPr>
            <a:endParaRPr lang="it-IT" sz="2400" dirty="0"/>
          </a:p>
          <a:p>
            <a:pPr marL="419100" lvl="0" indent="-342900">
              <a:lnSpc>
                <a:spcPct val="150000"/>
              </a:lnSpc>
              <a:buClr>
                <a:srgbClr val="9B0014"/>
              </a:buClr>
              <a:buSzPts val="2400"/>
            </a:pPr>
            <a:endParaRPr lang="it-IT" sz="2400" dirty="0"/>
          </a:p>
          <a:p>
            <a:pPr marL="419100" lvl="0" indent="-342900">
              <a:lnSpc>
                <a:spcPct val="150000"/>
              </a:lnSpc>
              <a:buClr>
                <a:srgbClr val="9B0014"/>
              </a:buClr>
              <a:buSzPts val="2400"/>
            </a:pPr>
            <a:endParaRPr lang="it-IT" sz="2400" dirty="0"/>
          </a:p>
          <a:p>
            <a:pPr marL="419100" indent="-342900">
              <a:lnSpc>
                <a:spcPct val="150000"/>
              </a:lnSpc>
              <a:buClr>
                <a:srgbClr val="9B0014"/>
              </a:buClr>
              <a:buSzPts val="2400"/>
            </a:pPr>
            <a:r>
              <a:rPr lang="it-IT" sz="2000" dirty="0"/>
              <a:t>File binario</a:t>
            </a:r>
          </a:p>
          <a:p>
            <a:pPr marL="419100" indent="-342900">
              <a:lnSpc>
                <a:spcPct val="150000"/>
              </a:lnSpc>
              <a:buClr>
                <a:srgbClr val="9B0014"/>
              </a:buClr>
              <a:buSzPts val="2400"/>
            </a:pPr>
            <a:r>
              <a:rPr lang="it-IT" sz="2000" dirty="0"/>
              <a:t>1 minuto di lettura</a:t>
            </a:r>
          </a:p>
          <a:p>
            <a:pPr marL="419100" lvl="0" indent="-342900">
              <a:lnSpc>
                <a:spcPct val="150000"/>
              </a:lnSpc>
              <a:buClr>
                <a:srgbClr val="9B0014"/>
              </a:buClr>
              <a:buSzPts val="2400"/>
            </a:pPr>
            <a:r>
              <a:rPr lang="it-IT" sz="2000" dirty="0"/>
              <a:t>20 – 30 variabili</a:t>
            </a:r>
          </a:p>
          <a:p>
            <a:pPr marL="419100" lvl="0" indent="-342900">
              <a:lnSpc>
                <a:spcPct val="150000"/>
              </a:lnSpc>
              <a:buClr>
                <a:srgbClr val="9B0014"/>
              </a:buClr>
              <a:buSzPts val="2400"/>
            </a:pPr>
            <a:r>
              <a:rPr lang="it-IT" sz="2000" dirty="0"/>
              <a:t>BIX o BIN</a:t>
            </a:r>
          </a:p>
          <a:p>
            <a:pPr marL="304800" lvl="0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>
              <a:solidFill>
                <a:schemeClr val="dk1"/>
              </a:solidFill>
            </a:endParaRPr>
          </a:p>
        </p:txBody>
      </p:sp>
      <p:sp>
        <p:nvSpPr>
          <p:cNvPr id="152" name="Shape 152"/>
          <p:cNvSpPr/>
          <p:nvPr/>
        </p:nvSpPr>
        <p:spPr>
          <a:xfrm>
            <a:off x="8067390" y="6390991"/>
            <a:ext cx="384600" cy="3783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Shape 154"/>
          <p:cNvSpPr txBox="1"/>
          <p:nvPr/>
        </p:nvSpPr>
        <p:spPr>
          <a:xfrm>
            <a:off x="857425" y="4632625"/>
            <a:ext cx="3831900" cy="11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5" name="Shape 155"/>
          <p:cNvSpPr txBox="1"/>
          <p:nvPr/>
        </p:nvSpPr>
        <p:spPr>
          <a:xfrm>
            <a:off x="5524788" y="1528675"/>
            <a:ext cx="3042600" cy="11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A226B922-3FFE-49A2-95B7-0E7A4C5046E3}"/>
              </a:ext>
            </a:extLst>
          </p:cNvPr>
          <p:cNvSpPr/>
          <p:nvPr/>
        </p:nvSpPr>
        <p:spPr>
          <a:xfrm>
            <a:off x="3238788" y="2217298"/>
            <a:ext cx="4572000" cy="3728649"/>
          </a:xfrm>
          <a:prstGeom prst="rect">
            <a:avLst/>
          </a:prstGeom>
        </p:spPr>
        <p:txBody>
          <a:bodyPr>
            <a:spAutoFit/>
          </a:bodyPr>
          <a:lstStyle/>
          <a:p>
            <a:pPr marL="419100" lvl="0" indent="-342900">
              <a:lnSpc>
                <a:spcPct val="150000"/>
              </a:lnSpc>
              <a:buClr>
                <a:srgbClr val="9B0014"/>
              </a:buClr>
              <a:buSzPts val="2400"/>
              <a:buFontTx/>
              <a:buChar char="●"/>
            </a:pPr>
            <a:r>
              <a:rPr lang="it-IT" sz="2000" dirty="0"/>
              <a:t>File </a:t>
            </a:r>
            <a:r>
              <a:rPr lang="it-IT" sz="2000" dirty="0" err="1"/>
              <a:t>excel</a:t>
            </a:r>
            <a:endParaRPr lang="it-IT" sz="2000" dirty="0"/>
          </a:p>
          <a:p>
            <a:pPr marL="419100" lvl="0" indent="-342900">
              <a:lnSpc>
                <a:spcPct val="150000"/>
              </a:lnSpc>
              <a:buClr>
                <a:srgbClr val="9B0014"/>
              </a:buClr>
              <a:buSzPts val="2400"/>
              <a:buFontTx/>
              <a:buChar char="●"/>
            </a:pPr>
            <a:r>
              <a:rPr lang="it-IT" sz="2000" dirty="0" err="1"/>
              <a:t>Qgas</a:t>
            </a:r>
            <a:endParaRPr lang="it-IT" sz="2000" dirty="0"/>
          </a:p>
          <a:p>
            <a:pPr marL="419100" lvl="0" indent="-342900">
              <a:lnSpc>
                <a:spcPct val="150000"/>
              </a:lnSpc>
              <a:buClr>
                <a:srgbClr val="9B0014"/>
              </a:buClr>
              <a:buSzPts val="2400"/>
              <a:buFontTx/>
              <a:buChar char="●"/>
            </a:pPr>
            <a:r>
              <a:rPr lang="it-IT" sz="2000" dirty="0" err="1"/>
              <a:t>Qwater</a:t>
            </a:r>
            <a:endParaRPr lang="it-IT" sz="2000" dirty="0"/>
          </a:p>
          <a:p>
            <a:pPr marL="419100" lvl="0" indent="-342900">
              <a:lnSpc>
                <a:spcPct val="150000"/>
              </a:lnSpc>
              <a:buClr>
                <a:srgbClr val="9B0014"/>
              </a:buClr>
              <a:buSzPts val="2400"/>
              <a:buFontTx/>
              <a:buChar char="●"/>
            </a:pPr>
            <a:r>
              <a:rPr lang="it-IT" sz="2000" dirty="0" err="1"/>
              <a:t>Qoil</a:t>
            </a:r>
            <a:endParaRPr lang="it-IT" sz="2000" dirty="0"/>
          </a:p>
          <a:p>
            <a:pPr marL="419100" lvl="0" indent="-342900">
              <a:lnSpc>
                <a:spcPct val="150000"/>
              </a:lnSpc>
              <a:buClr>
                <a:srgbClr val="9B0014"/>
              </a:buClr>
              <a:buSzPts val="2400"/>
              <a:buFontTx/>
              <a:buChar char="●"/>
            </a:pPr>
            <a:r>
              <a:rPr lang="it-IT" sz="2000" dirty="0"/>
              <a:t>WLR</a:t>
            </a:r>
          </a:p>
          <a:p>
            <a:pPr marL="419100" lvl="0" indent="-342900">
              <a:lnSpc>
                <a:spcPct val="150000"/>
              </a:lnSpc>
              <a:buClr>
                <a:srgbClr val="9B0014"/>
              </a:buClr>
              <a:buSzPts val="2400"/>
              <a:buFontTx/>
              <a:buChar char="●"/>
            </a:pPr>
            <a:r>
              <a:rPr lang="it-IT" sz="2000" dirty="0"/>
              <a:t>GVF</a:t>
            </a:r>
          </a:p>
          <a:p>
            <a:pPr marL="419100" lvl="0" indent="-342900">
              <a:lnSpc>
                <a:spcPct val="150000"/>
              </a:lnSpc>
              <a:buClr>
                <a:srgbClr val="9B0014"/>
              </a:buClr>
              <a:buSzPts val="2400"/>
              <a:buFontTx/>
              <a:buChar char="●"/>
            </a:pPr>
            <a:r>
              <a:rPr lang="it-IT" sz="2000" dirty="0"/>
              <a:t>Pressione</a:t>
            </a:r>
          </a:p>
          <a:p>
            <a:pPr marL="419100" lvl="0" indent="-342900">
              <a:lnSpc>
                <a:spcPct val="150000"/>
              </a:lnSpc>
              <a:buClr>
                <a:srgbClr val="9B0014"/>
              </a:buClr>
              <a:buSzPts val="2400"/>
              <a:buFontTx/>
              <a:buChar char="●"/>
            </a:pPr>
            <a:r>
              <a:rPr lang="it-IT" sz="2000" dirty="0"/>
              <a:t>Temperatura</a:t>
            </a: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6A8A906-4770-41C2-8D0C-5C2EE477BD8C}"/>
              </a:ext>
            </a:extLst>
          </p:cNvPr>
          <p:cNvCxnSpPr>
            <a:cxnSpLocks/>
          </p:cNvCxnSpPr>
          <p:nvPr/>
        </p:nvCxnSpPr>
        <p:spPr>
          <a:xfrm>
            <a:off x="2808886" y="1305017"/>
            <a:ext cx="0" cy="483590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304FCF8A-E9F5-4C1A-BF45-5981BFD00E99}"/>
              </a:ext>
            </a:extLst>
          </p:cNvPr>
          <p:cNvCxnSpPr>
            <a:cxnSpLocks/>
          </p:cNvCxnSpPr>
          <p:nvPr/>
        </p:nvCxnSpPr>
        <p:spPr>
          <a:xfrm>
            <a:off x="6011663" y="1305017"/>
            <a:ext cx="0" cy="483590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66D60DA2-9505-4354-9A5E-1D6949624FD4}"/>
              </a:ext>
            </a:extLst>
          </p:cNvPr>
          <p:cNvSpPr/>
          <p:nvPr/>
        </p:nvSpPr>
        <p:spPr>
          <a:xfrm>
            <a:off x="484858" y="960733"/>
            <a:ext cx="1907592" cy="975998"/>
          </a:xfrm>
          <a:prstGeom prst="roundRect">
            <a:avLst/>
          </a:prstGeom>
          <a:solidFill>
            <a:srgbClr val="C00000"/>
          </a:solidFill>
          <a:ln>
            <a:solidFill>
              <a:srgbClr val="9B00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dirty="0" err="1"/>
              <a:t>Raw</a:t>
            </a:r>
            <a:endParaRPr lang="it-IT" sz="2800" dirty="0"/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51C9A10F-F8AD-4D48-854A-CFF6325C0D45}"/>
              </a:ext>
            </a:extLst>
          </p:cNvPr>
          <p:cNvSpPr/>
          <p:nvPr/>
        </p:nvSpPr>
        <p:spPr>
          <a:xfrm>
            <a:off x="3343544" y="960733"/>
            <a:ext cx="2104001" cy="975998"/>
          </a:xfrm>
          <a:prstGeom prst="roundRect">
            <a:avLst/>
          </a:prstGeom>
          <a:solidFill>
            <a:srgbClr val="C00000"/>
          </a:solidFill>
          <a:ln>
            <a:solidFill>
              <a:srgbClr val="9B00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dirty="0"/>
              <a:t>Riferimento</a:t>
            </a: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869F5927-EE37-4661-88EB-6F3A7B8EFECA}"/>
              </a:ext>
            </a:extLst>
          </p:cNvPr>
          <p:cNvSpPr/>
          <p:nvPr/>
        </p:nvSpPr>
        <p:spPr>
          <a:xfrm>
            <a:off x="6575782" y="968610"/>
            <a:ext cx="2104001" cy="975998"/>
          </a:xfrm>
          <a:prstGeom prst="roundRect">
            <a:avLst/>
          </a:prstGeom>
          <a:solidFill>
            <a:srgbClr val="C00000"/>
          </a:solidFill>
          <a:ln>
            <a:solidFill>
              <a:srgbClr val="9B00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dirty="0"/>
              <a:t>Set-up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5047D4F0-C999-42AC-B64A-65FD0D60A111}"/>
              </a:ext>
            </a:extLst>
          </p:cNvPr>
          <p:cNvSpPr/>
          <p:nvPr/>
        </p:nvSpPr>
        <p:spPr>
          <a:xfrm>
            <a:off x="6433098" y="2217298"/>
            <a:ext cx="2466972" cy="1881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19100" lvl="0" indent="-342900">
              <a:lnSpc>
                <a:spcPct val="150000"/>
              </a:lnSpc>
              <a:buClr>
                <a:srgbClr val="9B0014"/>
              </a:buClr>
              <a:buSzPts val="2400"/>
              <a:buFontTx/>
              <a:buChar char="●"/>
            </a:pPr>
            <a:r>
              <a:rPr lang="it-IT" sz="2000" dirty="0"/>
              <a:t>File di testo</a:t>
            </a:r>
          </a:p>
          <a:p>
            <a:pPr marL="419100" lvl="0" indent="-342900">
              <a:lnSpc>
                <a:spcPct val="150000"/>
              </a:lnSpc>
              <a:buClr>
                <a:srgbClr val="9B0014"/>
              </a:buClr>
              <a:buSzPts val="2400"/>
              <a:buFontTx/>
              <a:buChar char="●"/>
            </a:pPr>
            <a:r>
              <a:rPr lang="it-IT" sz="2000" dirty="0"/>
              <a:t>Moduli installati</a:t>
            </a:r>
          </a:p>
          <a:p>
            <a:pPr marL="419100" lvl="0" indent="-342900">
              <a:lnSpc>
                <a:spcPct val="150000"/>
              </a:lnSpc>
              <a:buClr>
                <a:srgbClr val="9B0014"/>
              </a:buClr>
              <a:buSzPts val="2400"/>
              <a:buFontTx/>
              <a:buChar char="●"/>
            </a:pPr>
            <a:r>
              <a:rPr lang="it-IT" sz="2000" dirty="0"/>
              <a:t>Configurazione dello strumento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title" idx="4294967295"/>
          </p:nvPr>
        </p:nvSpPr>
        <p:spPr>
          <a:xfrm>
            <a:off x="457200" y="-182567"/>
            <a:ext cx="5213100" cy="1143300"/>
          </a:xfrm>
          <a:prstGeom prst="rect">
            <a:avLst/>
          </a:prstGeom>
        </p:spPr>
        <p:txBody>
          <a:bodyPr spcFirstLastPara="1" wrap="square" lIns="82925" tIns="82925" rIns="82925" bIns="829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000" dirty="0">
                <a:solidFill>
                  <a:srgbClr val="FFFFFF"/>
                </a:solidFill>
              </a:rPr>
              <a:t>Sistema di gestione dei dati</a:t>
            </a:r>
            <a:endParaRPr sz="3000" dirty="0">
              <a:solidFill>
                <a:srgbClr val="FFFFFF"/>
              </a:solidFill>
            </a:endParaRPr>
          </a:p>
        </p:txBody>
      </p:sp>
      <p:sp>
        <p:nvSpPr>
          <p:cNvPr id="162" name="Shape 162"/>
          <p:cNvSpPr txBox="1">
            <a:spLocks noGrp="1"/>
          </p:cNvSpPr>
          <p:nvPr>
            <p:ph type="body" idx="4294967295"/>
          </p:nvPr>
        </p:nvSpPr>
        <p:spPr>
          <a:xfrm>
            <a:off x="0" y="1049154"/>
            <a:ext cx="9144000" cy="5808846"/>
          </a:xfrm>
          <a:prstGeom prst="rect">
            <a:avLst/>
          </a:prstGeom>
        </p:spPr>
        <p:txBody>
          <a:bodyPr spcFirstLastPara="1" wrap="square" lIns="82925" tIns="82925" rIns="82925" bIns="82925" anchor="t" anchorCtr="0">
            <a:noAutofit/>
          </a:bodyPr>
          <a:lstStyle/>
          <a:p>
            <a:pPr marL="304800" lvl="0" indent="-304800" algn="ctr" rtl="0">
              <a:spcBef>
                <a:spcPts val="0"/>
              </a:spcBef>
              <a:spcAft>
                <a:spcPts val="1300"/>
              </a:spcAft>
              <a:buNone/>
            </a:pPr>
            <a:endParaRPr sz="2400" dirty="0"/>
          </a:p>
        </p:txBody>
      </p:sp>
      <p:sp>
        <p:nvSpPr>
          <p:cNvPr id="163" name="Shape 163"/>
          <p:cNvSpPr/>
          <p:nvPr/>
        </p:nvSpPr>
        <p:spPr>
          <a:xfrm>
            <a:off x="8182800" y="6381675"/>
            <a:ext cx="384600" cy="3783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Shape 165"/>
          <p:cNvSpPr txBox="1"/>
          <p:nvPr/>
        </p:nvSpPr>
        <p:spPr>
          <a:xfrm>
            <a:off x="0" y="712270"/>
            <a:ext cx="9144000" cy="6145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04800" lvl="0" indent="-304800" algn="ctr" rtl="0">
              <a:lnSpc>
                <a:spcPct val="93000"/>
              </a:lnSpc>
              <a:spcBef>
                <a:spcPts val="0"/>
              </a:spcBef>
              <a:spcAft>
                <a:spcPts val="13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>
              <a:solidFill>
                <a:schemeClr val="dk1"/>
              </a:solidFill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E2F0446-77A5-418C-AAD2-E72780E960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360" y="1711240"/>
            <a:ext cx="8599279" cy="389057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 idx="4294967295"/>
          </p:nvPr>
        </p:nvSpPr>
        <p:spPr>
          <a:xfrm>
            <a:off x="457200" y="-182567"/>
            <a:ext cx="5213100" cy="1143300"/>
          </a:xfrm>
          <a:prstGeom prst="rect">
            <a:avLst/>
          </a:prstGeom>
        </p:spPr>
        <p:txBody>
          <a:bodyPr spcFirstLastPara="1" wrap="square" lIns="82925" tIns="82925" rIns="82925" bIns="829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000" dirty="0">
                <a:solidFill>
                  <a:srgbClr val="FFFFFF"/>
                </a:solidFill>
              </a:rPr>
              <a:t>Sistema di analisi dei dati</a:t>
            </a:r>
            <a:endParaRPr sz="3000" dirty="0">
              <a:solidFill>
                <a:srgbClr val="FFFFFF"/>
              </a:solidFill>
            </a:endParaRPr>
          </a:p>
        </p:txBody>
      </p:sp>
      <p:sp>
        <p:nvSpPr>
          <p:cNvPr id="171" name="Shape 171"/>
          <p:cNvSpPr/>
          <p:nvPr/>
        </p:nvSpPr>
        <p:spPr>
          <a:xfrm>
            <a:off x="8182800" y="6381675"/>
            <a:ext cx="384600" cy="3783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Shape 173"/>
          <p:cNvSpPr txBox="1">
            <a:spLocks noGrp="1"/>
          </p:cNvSpPr>
          <p:nvPr>
            <p:ph type="body" idx="4294967295"/>
          </p:nvPr>
        </p:nvSpPr>
        <p:spPr>
          <a:xfrm>
            <a:off x="0" y="717082"/>
            <a:ext cx="9144000" cy="6668643"/>
          </a:xfrm>
          <a:prstGeom prst="rect">
            <a:avLst/>
          </a:prstGeom>
        </p:spPr>
        <p:txBody>
          <a:bodyPr spcFirstLastPara="1" wrap="square" lIns="82925" tIns="82925" rIns="82925" bIns="82925" anchor="t" anchorCtr="0">
            <a:noAutofit/>
          </a:bodyPr>
          <a:lstStyle/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Char char="●"/>
            </a:pPr>
            <a:endParaRPr sz="2400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E1EFC32A-D5EC-401C-A81D-5C88A96F2E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001" y="1409117"/>
            <a:ext cx="7823998" cy="452273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 idx="4294967295"/>
          </p:nvPr>
        </p:nvSpPr>
        <p:spPr>
          <a:xfrm>
            <a:off x="457200" y="-182567"/>
            <a:ext cx="5213100" cy="1143300"/>
          </a:xfrm>
          <a:prstGeom prst="rect">
            <a:avLst/>
          </a:prstGeom>
        </p:spPr>
        <p:txBody>
          <a:bodyPr spcFirstLastPara="1" wrap="square" lIns="82925" tIns="82925" rIns="82925" bIns="829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000" dirty="0">
                <a:solidFill>
                  <a:srgbClr val="FFFFFF"/>
                </a:solidFill>
              </a:rPr>
              <a:t>Sistema di analisi dei dati</a:t>
            </a:r>
            <a:endParaRPr sz="3000" dirty="0">
              <a:solidFill>
                <a:srgbClr val="FFFFFF"/>
              </a:solidFill>
            </a:endParaRPr>
          </a:p>
        </p:txBody>
      </p:sp>
      <p:sp>
        <p:nvSpPr>
          <p:cNvPr id="171" name="Shape 171"/>
          <p:cNvSpPr/>
          <p:nvPr/>
        </p:nvSpPr>
        <p:spPr>
          <a:xfrm>
            <a:off x="8182800" y="6381675"/>
            <a:ext cx="384600" cy="3783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Shape 173"/>
          <p:cNvSpPr txBox="1">
            <a:spLocks noGrp="1"/>
          </p:cNvSpPr>
          <p:nvPr>
            <p:ph type="body" idx="4294967295"/>
          </p:nvPr>
        </p:nvSpPr>
        <p:spPr>
          <a:xfrm>
            <a:off x="0" y="717082"/>
            <a:ext cx="9144000" cy="6668643"/>
          </a:xfrm>
          <a:prstGeom prst="rect">
            <a:avLst/>
          </a:prstGeom>
        </p:spPr>
        <p:txBody>
          <a:bodyPr spcFirstLastPara="1" wrap="square" lIns="82925" tIns="82925" rIns="82925" bIns="82925" anchor="t" anchorCtr="0">
            <a:noAutofit/>
          </a:bodyPr>
          <a:lstStyle/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Char char="●"/>
            </a:pPr>
            <a:endParaRPr sz="24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AA9437C-F396-4DDB-B072-F464CC2969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55282"/>
            <a:ext cx="9144000" cy="509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558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 idx="4294967295"/>
          </p:nvPr>
        </p:nvSpPr>
        <p:spPr>
          <a:xfrm>
            <a:off x="457200" y="-182567"/>
            <a:ext cx="5213100" cy="1143300"/>
          </a:xfrm>
          <a:prstGeom prst="rect">
            <a:avLst/>
          </a:prstGeom>
        </p:spPr>
        <p:txBody>
          <a:bodyPr spcFirstLastPara="1" wrap="square" lIns="82925" tIns="82925" rIns="82925" bIns="829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000" dirty="0">
                <a:solidFill>
                  <a:srgbClr val="FFFFFF"/>
                </a:solidFill>
              </a:rPr>
              <a:t>Sistema di analisi dei dati</a:t>
            </a:r>
            <a:endParaRPr sz="3000" dirty="0">
              <a:solidFill>
                <a:srgbClr val="FFFFFF"/>
              </a:solidFill>
            </a:endParaRPr>
          </a:p>
        </p:txBody>
      </p:sp>
      <p:sp>
        <p:nvSpPr>
          <p:cNvPr id="171" name="Shape 171"/>
          <p:cNvSpPr/>
          <p:nvPr/>
        </p:nvSpPr>
        <p:spPr>
          <a:xfrm>
            <a:off x="8182800" y="6381675"/>
            <a:ext cx="384600" cy="3783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Shape 173"/>
          <p:cNvSpPr txBox="1">
            <a:spLocks noGrp="1"/>
          </p:cNvSpPr>
          <p:nvPr>
            <p:ph type="body" idx="4294967295"/>
          </p:nvPr>
        </p:nvSpPr>
        <p:spPr>
          <a:xfrm>
            <a:off x="576600" y="512896"/>
            <a:ext cx="9144000" cy="6668643"/>
          </a:xfrm>
          <a:prstGeom prst="rect">
            <a:avLst/>
          </a:prstGeom>
        </p:spPr>
        <p:txBody>
          <a:bodyPr spcFirstLastPara="1" wrap="square" lIns="82925" tIns="82925" rIns="82925" bIns="82925" anchor="t" anchorCtr="0">
            <a:noAutofit/>
          </a:bodyPr>
          <a:lstStyle/>
          <a:p>
            <a:pPr marL="7620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None/>
            </a:pPr>
            <a:endParaRPr lang="it-IT" sz="2400" dirty="0"/>
          </a:p>
          <a:p>
            <a:pPr marL="7620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None/>
            </a:pPr>
            <a:endParaRPr lang="it-IT" sz="2400" dirty="0"/>
          </a:p>
          <a:p>
            <a:pPr marL="7620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None/>
            </a:pPr>
            <a:endParaRPr lang="it-IT" sz="2400" dirty="0"/>
          </a:p>
          <a:p>
            <a:pPr marL="7620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None/>
            </a:pPr>
            <a:endParaRPr lang="it-IT" sz="2400" dirty="0"/>
          </a:p>
          <a:p>
            <a:pPr marL="7620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None/>
            </a:pPr>
            <a:endParaRPr lang="it-IT" sz="2400" dirty="0"/>
          </a:p>
          <a:p>
            <a:pPr marL="7620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None/>
            </a:pPr>
            <a:endParaRPr lang="it-IT" sz="2400" dirty="0"/>
          </a:p>
          <a:p>
            <a:pPr marL="7620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None/>
            </a:pPr>
            <a:endParaRPr lang="it-IT" sz="2400" dirty="0"/>
          </a:p>
          <a:p>
            <a:pPr marL="7620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None/>
            </a:pPr>
            <a:endParaRPr lang="it-IT" sz="2400" dirty="0"/>
          </a:p>
          <a:p>
            <a:pPr marL="7620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None/>
            </a:pPr>
            <a:endParaRPr lang="it-IT" sz="2400" dirty="0"/>
          </a:p>
          <a:p>
            <a:pPr marL="7620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None/>
            </a:pPr>
            <a:endParaRPr lang="it-IT" sz="2400" dirty="0"/>
          </a:p>
          <a:p>
            <a:pPr marL="7620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None/>
            </a:pPr>
            <a:endParaRPr lang="it-IT" sz="2400" dirty="0"/>
          </a:p>
          <a:p>
            <a:pPr marL="7620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None/>
            </a:pPr>
            <a:endParaRPr lang="it-IT" sz="24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CA1A6F1B-1C8B-446A-BDDD-C56F7C0CC5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21581"/>
            <a:ext cx="9144000" cy="4414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173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 idx="4294967295"/>
          </p:nvPr>
        </p:nvSpPr>
        <p:spPr>
          <a:xfrm>
            <a:off x="457200" y="-182567"/>
            <a:ext cx="5213100" cy="1143300"/>
          </a:xfrm>
          <a:prstGeom prst="rect">
            <a:avLst/>
          </a:prstGeom>
        </p:spPr>
        <p:txBody>
          <a:bodyPr spcFirstLastPara="1" wrap="square" lIns="82925" tIns="82925" rIns="82925" bIns="829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000" dirty="0">
                <a:solidFill>
                  <a:srgbClr val="FFFFFF"/>
                </a:solidFill>
              </a:rPr>
              <a:t>Sistema di analisi dei dati</a:t>
            </a:r>
            <a:endParaRPr sz="3000" dirty="0">
              <a:solidFill>
                <a:srgbClr val="FFFFFF"/>
              </a:solidFill>
            </a:endParaRPr>
          </a:p>
        </p:txBody>
      </p:sp>
      <p:sp>
        <p:nvSpPr>
          <p:cNvPr id="171" name="Shape 171"/>
          <p:cNvSpPr/>
          <p:nvPr/>
        </p:nvSpPr>
        <p:spPr>
          <a:xfrm>
            <a:off x="8182800" y="6381675"/>
            <a:ext cx="384600" cy="3783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Shape 173"/>
          <p:cNvSpPr txBox="1">
            <a:spLocks noGrp="1"/>
          </p:cNvSpPr>
          <p:nvPr>
            <p:ph type="body" idx="4294967295"/>
          </p:nvPr>
        </p:nvSpPr>
        <p:spPr>
          <a:xfrm>
            <a:off x="0" y="717082"/>
            <a:ext cx="9144000" cy="6668643"/>
          </a:xfrm>
          <a:prstGeom prst="rect">
            <a:avLst/>
          </a:prstGeom>
        </p:spPr>
        <p:txBody>
          <a:bodyPr spcFirstLastPara="1" wrap="square" lIns="82925" tIns="82925" rIns="82925" bIns="82925" anchor="t" anchorCtr="0">
            <a:noAutofit/>
          </a:bodyPr>
          <a:lstStyle/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400"/>
              <a:buChar char="●"/>
            </a:pPr>
            <a:endParaRPr sz="24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A5E349A-81E8-4628-9115-1CFA37D94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21581"/>
            <a:ext cx="9144000" cy="4414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05306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null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 vuoto presentazioni UniPD.potx" id="{9A24300C-EB11-488F-96B8-A0DEDFC77F1B}" vid="{036944D5-81C9-4B13-928C-0CEDD9F12C3B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 vuoto presentazioni UniPD.potx" id="{9A24300C-EB11-488F-96B8-A0DEDFC77F1B}" vid="{0AD1E55E-450C-4F58-AC83-9B4747D8341F}"/>
    </a:ext>
  </a:extLst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 vuoto presentazioni DM UniPD</Template>
  <TotalTime>2829</TotalTime>
  <Words>175</Words>
  <Application>Microsoft Office PowerPoint</Application>
  <PresentationFormat>Presentazione su schermo (4:3)</PresentationFormat>
  <Paragraphs>74</Paragraphs>
  <Slides>15</Slides>
  <Notes>15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15</vt:i4>
      </vt:variant>
    </vt:vector>
  </HeadingPairs>
  <TitlesOfParts>
    <vt:vector size="22" baseType="lpstr">
      <vt:lpstr>Source Sans Pro</vt:lpstr>
      <vt:lpstr>Calibri</vt:lpstr>
      <vt:lpstr>Cuprum</vt:lpstr>
      <vt:lpstr>Lato</vt:lpstr>
      <vt:lpstr>Arial</vt:lpstr>
      <vt:lpstr>Custom</vt:lpstr>
      <vt:lpstr>Simple Light</vt:lpstr>
      <vt:lpstr>Presentazione standard di PowerPoint</vt:lpstr>
      <vt:lpstr>Contesto aziendale</vt:lpstr>
      <vt:lpstr>Multiphase Flow Meter</vt:lpstr>
      <vt:lpstr>Struttura dei dati</vt:lpstr>
      <vt:lpstr>Sistema di gestione dei dati</vt:lpstr>
      <vt:lpstr>Sistema di analisi dei dati</vt:lpstr>
      <vt:lpstr>Sistema di analisi dei dati</vt:lpstr>
      <vt:lpstr>Sistema di analisi dei dati</vt:lpstr>
      <vt:lpstr>Sistema di analisi dei dati</vt:lpstr>
      <vt:lpstr>Feature extraction</vt:lpstr>
      <vt:lpstr>Anomaly detection</vt:lpstr>
      <vt:lpstr>Anomaly detection</vt:lpstr>
      <vt:lpstr>Anomaly detection</vt:lpstr>
      <vt:lpstr>Anomaly detection</vt:lpstr>
      <vt:lpstr>Anomaly detection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enrico muraro</dc:creator>
  <cp:lastModifiedBy>enrico muraro</cp:lastModifiedBy>
  <cp:revision>24</cp:revision>
  <dcterms:created xsi:type="dcterms:W3CDTF">2019-09-22T09:50:36Z</dcterms:created>
  <dcterms:modified xsi:type="dcterms:W3CDTF">2019-09-24T09:00:08Z</dcterms:modified>
</cp:coreProperties>
</file>